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5657" r:id="rId2"/>
    <p:sldId id="21473756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68C1E-C677-2F99-9817-CF6BADC3B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118527-4591-9A8F-2E61-7FC1DDCE5B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C57E9-B3E6-C4CB-9D47-8BF7C0FC9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982CA-0301-F0CC-DAF8-5578A57EE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E169B-C1E0-BD47-BCFE-CCF7F3D7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80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9F5-4ED3-CE84-F3CF-FED82456C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55EE96-6059-04D5-28F1-8545F986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1446D-33A1-6C0E-C59F-68B346108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37F3D-37BE-32C7-DB58-3B60BECBF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FF8C9-ADA9-F8BB-2C5A-DB00D92F6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06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3EF463-57E6-99A4-B590-111F41C329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E60F5-276C-06CD-CFDA-7C662C322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3855A-04B4-FD9E-CFCC-6CB46A227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A4D3D-95B4-EA17-8CEE-5D66744C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B49CB-F794-3BA6-2C34-73B5CF47F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277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39BBF-5983-0EAE-1877-A5057424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4F0C2-043C-7260-439A-BBBA5CA35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E87AC-A728-00EE-1013-D20D51D89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A1410-33EC-7382-C8F0-E281FEFFD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233B7-87A0-2FE4-D76D-48BB2A23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871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89BD-DBFA-087F-04B3-DA8FDF1E0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84718-9B2A-5201-BBA8-52FD8F28B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54406-3938-6994-6AC7-FA83F5ECB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5D64C-69ED-0138-6759-011D2140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38385-F4B1-0791-F1D7-64648E54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538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AAAD5-26AA-07F2-5E4C-DCE3BC120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CD8C6-04CD-94C5-EA6E-4264C7163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CBA124-BC0D-6361-90CB-893431194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2B4525-074D-3165-C68D-B09B06DD8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9B1C2-C169-14A2-D600-F89BC1D76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1715A-24F0-3576-672E-82A064C36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03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AC82E-7A0C-A27B-99D1-B6F738A6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7534A-1AE2-C3F5-0442-67A5465CD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247BF-BB21-64B1-B309-C117691739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373076-7AEF-B802-1311-1ABA609606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12CA4-1E07-AB6D-C12C-A259EB4BAC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1BA5F-DB19-1FFA-B594-5983FBAC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6E2F1B-6708-DD68-B152-7EAB9FF4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EF44E-8AFB-2C8B-4B0B-C5580D1E7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560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D72E9-D669-6139-2A15-D7D2DE868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DE3071-2C52-BFE7-2295-A10B6D8F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D55F1-EAD3-6E03-FC11-8B91C5861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ED5E5F-1A89-C7F3-E6DE-C400BBB9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334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455362-9694-835E-0D37-221C1BDB2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FBCF53-AAFE-E832-9F7E-D8F554108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10C00B-64EA-9293-B5E4-9FB48230F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151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F303E-9FAB-B0B3-3443-08853824B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97874-55A7-8047-BB34-0C440101B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E9E89-22DE-0002-3C2E-B073032C4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807930-8089-57CA-888C-754FC301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BDBA1-2660-7A95-75C1-BA2F76EDF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2BD0A-15F8-D8AD-A40B-2AA311936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97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261CF-8E09-09CF-61EE-425B48E40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1D3B48-15ED-5998-65EC-1B876C49CF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CFA6C-AACC-96A6-C69A-E4F1DD2F8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EB4C6-035A-99AE-D16B-22905AEC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AF1BB-487B-BA05-1865-434FAF772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8DC89-10FB-146E-F5AB-947ED3D94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321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0C4975-7D58-6A2C-9667-086187D37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75AD4-31F3-925F-A42B-EFD7DF9EE0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0EFDF-0D54-F441-3414-52896B09F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B2D0-03C8-47AE-A424-078325A6CE48}" type="datetimeFigureOut">
              <a:rPr lang="en-CA" smtClean="0"/>
              <a:t>2023-06-08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F0AB1-C930-7548-865A-B6209FF6E1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29CF2-F92C-3A64-85D3-CCDF1C096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F48D-7F34-40AB-9B34-F9E82A301E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581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TOTherapeutics@ontariohealth.ca" TargetMode="External"/><Relationship Id="rId13" Type="http://schemas.openxmlformats.org/officeDocument/2006/relationships/hyperlink" Target="mailto:Jennifer.MacKinnon@ontariohealth.ca" TargetMode="External"/><Relationship Id="rId3" Type="http://schemas.openxmlformats.org/officeDocument/2006/relationships/hyperlink" Target="https://uhnconnectedcare.ca/covid-19/" TargetMode="External"/><Relationship Id="rId7" Type="http://schemas.openxmlformats.org/officeDocument/2006/relationships/hyperlink" Target="mailto:Lesley.Ng@ontariohealth.ca" TargetMode="External"/><Relationship Id="rId12" Type="http://schemas.openxmlformats.org/officeDocument/2006/relationships/hyperlink" Target="mailto:Tammy.Meads@ontariohealth.ca" TargetMode="External"/><Relationship Id="rId2" Type="http://schemas.openxmlformats.org/officeDocument/2006/relationships/hyperlink" Target="https://www.healthcareathome.ca/find-my-hccs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Farrah.Hirji@ontariohealth.ca" TargetMode="External"/><Relationship Id="rId11" Type="http://schemas.openxmlformats.org/officeDocument/2006/relationships/hyperlink" Target="mailto:Heather.Byrnell@ontariohealth.ca" TargetMode="External"/><Relationship Id="rId5" Type="http://schemas.openxmlformats.org/officeDocument/2006/relationships/hyperlink" Target="mailto:David.Pearson@ontariohealth.ca" TargetMode="External"/><Relationship Id="rId10" Type="http://schemas.openxmlformats.org/officeDocument/2006/relationships/hyperlink" Target="mailto:Karen.M.Bell@ontariohealth.ca" TargetMode="External"/><Relationship Id="rId4" Type="http://schemas.openxmlformats.org/officeDocument/2006/relationships/hyperlink" Target="mailto:Mira.Backo-Shannon@ontariohealth.ca" TargetMode="External"/><Relationship Id="rId9" Type="http://schemas.openxmlformats.org/officeDocument/2006/relationships/hyperlink" Target="mailto:Jennifer.MillsBeaton@ontariohealth.ca" TargetMode="External"/><Relationship Id="rId14" Type="http://schemas.openxmlformats.org/officeDocument/2006/relationships/hyperlink" Target="mailto:Robert.Barnett@ontariohealth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533A2-E654-37E0-4658-CA49B92F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 26, 2023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561CE6-B2D2-1B04-0F5C-F540006023CD}"/>
              </a:ext>
            </a:extLst>
          </p:cNvPr>
          <p:cNvSpPr/>
          <p:nvPr/>
        </p:nvSpPr>
        <p:spPr>
          <a:xfrm rot="5400000">
            <a:off x="6009474" y="677944"/>
            <a:ext cx="173053" cy="12191999"/>
          </a:xfrm>
          <a:prstGeom prst="rect">
            <a:avLst/>
          </a:prstGeom>
          <a:solidFill>
            <a:srgbClr val="161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1A5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1EED50-465D-AC8E-65AE-627476278D4E}"/>
              </a:ext>
            </a:extLst>
          </p:cNvPr>
          <p:cNvSpPr/>
          <p:nvPr/>
        </p:nvSpPr>
        <p:spPr>
          <a:xfrm rot="5400000">
            <a:off x="5359445" y="-5350066"/>
            <a:ext cx="1473112" cy="12191997"/>
          </a:xfrm>
          <a:prstGeom prst="rect">
            <a:avLst/>
          </a:prstGeom>
          <a:solidFill>
            <a:srgbClr val="161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1A5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3AD12-62FF-A6DF-2B7C-D60440B298EB}"/>
              </a:ext>
            </a:extLst>
          </p:cNvPr>
          <p:cNvSpPr txBox="1"/>
          <p:nvPr/>
        </p:nvSpPr>
        <p:spPr>
          <a:xfrm>
            <a:off x="534802" y="306425"/>
            <a:ext cx="1068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Update on access to Remdesivir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EE078F-A4AC-0074-F9E4-BE4C3D5A7913}"/>
              </a:ext>
            </a:extLst>
          </p:cNvPr>
          <p:cNvSpPr txBox="1"/>
          <p:nvPr/>
        </p:nvSpPr>
        <p:spPr>
          <a:xfrm>
            <a:off x="695960" y="1452719"/>
            <a:ext cx="10800080" cy="489364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The Ministry of Health has established community-based Remdesivir pathways for treatment of COVID-19 by leveraging Home and Community Care Support Services (HCCSS). There are 14 HCCSS branches across Ontario and the majority of HCCSS regions are participating.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Prescribers in hospital or the community can refer a patient to their local HCCSS branch to have Remdesivir infusions administered by a nurse. The prescribers submit a prescription form and the HCCSS care coordinators will follow up with the patient.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In most cases, patients will receive infusions at a community nursing clinic; at-home service may be provided if required.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 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6117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533A2-E654-37E0-4658-CA49B92FA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May 26, 2023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561CE6-B2D2-1B04-0F5C-F540006023CD}"/>
              </a:ext>
            </a:extLst>
          </p:cNvPr>
          <p:cNvSpPr/>
          <p:nvPr/>
        </p:nvSpPr>
        <p:spPr>
          <a:xfrm rot="5400000">
            <a:off x="6009474" y="677944"/>
            <a:ext cx="173053" cy="12191999"/>
          </a:xfrm>
          <a:prstGeom prst="rect">
            <a:avLst/>
          </a:prstGeom>
          <a:solidFill>
            <a:srgbClr val="161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1A5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1EED50-465D-AC8E-65AE-627476278D4E}"/>
              </a:ext>
            </a:extLst>
          </p:cNvPr>
          <p:cNvSpPr/>
          <p:nvPr/>
        </p:nvSpPr>
        <p:spPr>
          <a:xfrm rot="5400000">
            <a:off x="5359445" y="-5350066"/>
            <a:ext cx="1473112" cy="12191997"/>
          </a:xfrm>
          <a:prstGeom prst="rect">
            <a:avLst/>
          </a:prstGeom>
          <a:solidFill>
            <a:srgbClr val="161A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161A5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83AD12-62FF-A6DF-2B7C-D60440B298EB}"/>
              </a:ext>
            </a:extLst>
          </p:cNvPr>
          <p:cNvSpPr txBox="1"/>
          <p:nvPr/>
        </p:nvSpPr>
        <p:spPr>
          <a:xfrm>
            <a:off x="534802" y="306425"/>
            <a:ext cx="1068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Update on access to Remdesivir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Con’t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Calibri" panose="020F0502020204030204" pitchFamily="34" charset="0"/>
                <a:cs typeface="+mn-cs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EE078F-A4AC-0074-F9E4-BE4C3D5A7913}"/>
              </a:ext>
            </a:extLst>
          </p:cNvPr>
          <p:cNvSpPr txBox="1"/>
          <p:nvPr/>
        </p:nvSpPr>
        <p:spPr>
          <a:xfrm>
            <a:off x="695960" y="1452719"/>
            <a:ext cx="10800080" cy="467820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For local HCCSS contact information and referral forms, see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  <a:hlinkClick r:id="rId2"/>
              </a:rPr>
              <a:t>https://www.healthcareathome.ca/find-my-hccss/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Please note: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 Northern Ontario, hospitals and assessment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centres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 continue to operate and provide COVID-19 assessments in most communities; local community variations may exist.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In Toronto, administration of all three doses of Remdesivir by Toronto HCCSS will commence by July 1 at the latest; providers can continue to refer patients to the UHN Connected Care (Virtual) Clinic (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3"/>
              </a:rPr>
              <a:t>https://uhnconnectedcare.ca/covid-19/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).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 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Providers can reach out to their local HCCSS branch or Ontario Health (OH) regional contacts for more information:</a:t>
            </a: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OH Central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4"/>
              </a:rPr>
              <a:t>Mira.Backo-Shannon@ontariohealth.ca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5"/>
              </a:rPr>
              <a:t>David.Pearson@ontariohealth.ca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)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OH East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6"/>
              </a:rPr>
              <a:t>Farrah.Hirji@ontariohealth.ca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7"/>
              </a:rPr>
              <a:t>Lesley.Ng@ontariohealth.ca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 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OH Toronto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8"/>
              </a:rPr>
              <a:t>TOTherapeutics@ontariohealth.ca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OH West: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9"/>
              </a:rPr>
              <a:t>Jennifer.MillsBeaton@ontariohealth.ca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10"/>
              </a:rPr>
              <a:t>Karen.M.Bell@ontariohealth.ca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11"/>
              </a:rPr>
              <a:t>Heather.Byrnell@ontariohealth.ca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 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12"/>
              </a:rPr>
              <a:t>Tammy.Meads@ontariohealth.ca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   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OH North East and North West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: 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13"/>
              </a:rPr>
              <a:t>Jennifer.MacKinnon@ontariohealth.ca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  <a:hlinkClick r:id="rId14"/>
              </a:rPr>
              <a:t>Robert.Barnett@ontariohealth.ca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 </a:t>
            </a:r>
            <a:endParaRPr kumimoji="0" lang="en-CA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88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343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Scull</dc:creator>
  <cp:lastModifiedBy>Jay Scull</cp:lastModifiedBy>
  <cp:revision>1</cp:revision>
  <dcterms:created xsi:type="dcterms:W3CDTF">2023-06-08T19:59:12Z</dcterms:created>
  <dcterms:modified xsi:type="dcterms:W3CDTF">2023-06-08T20:27:51Z</dcterms:modified>
</cp:coreProperties>
</file>